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9"/>
  </p:notesMasterIdLst>
  <p:sldIdLst>
    <p:sldId id="257" r:id="rId6"/>
    <p:sldId id="260" r:id="rId7"/>
    <p:sldId id="259" r:id="rId8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2842" autoAdjust="0"/>
  </p:normalViewPr>
  <p:slideViewPr>
    <p:cSldViewPr snapToGrid="0" showGuides="1">
      <p:cViewPr varScale="1">
        <p:scale>
          <a:sx n="158" d="100"/>
          <a:sy n="158" d="100"/>
        </p:scale>
        <p:origin x="128" y="100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2022-10-10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8298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9427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Tänk på </a:t>
            </a:r>
            <a:br>
              <a:rPr lang="sv-SE" dirty="0" smtClean="0"/>
            </a:br>
            <a:r>
              <a:rPr lang="sv-SE" dirty="0" smtClean="0"/>
              <a:t>att även du som vårdpersonal kan smittas och sprida influensa!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40568" y="1268963"/>
            <a:ext cx="5978096" cy="3458547"/>
          </a:xfrm>
        </p:spPr>
        <p:txBody>
          <a:bodyPr/>
          <a:lstStyle/>
          <a:p>
            <a:r>
              <a:rPr lang="sv-SE" dirty="0"/>
              <a:t>Att bli smittad av influensa inom </a:t>
            </a:r>
            <a:r>
              <a:rPr lang="sv-SE" dirty="0" smtClean="0"/>
              <a:t>vård och omsorg </a:t>
            </a:r>
            <a:r>
              <a:rPr lang="sv-SE" dirty="0"/>
              <a:t>räknas som en vårdrelaterad infektion </a:t>
            </a:r>
            <a:r>
              <a:rPr lang="sv-SE" dirty="0" smtClean="0"/>
              <a:t>(VRI) och omfattar både patienter och personal per definition.</a:t>
            </a:r>
            <a:br>
              <a:rPr lang="sv-SE" dirty="0" smtClean="0"/>
            </a:br>
            <a:r>
              <a:rPr lang="sv-SE" dirty="0" smtClean="0"/>
              <a:t>Smittspridning kan hända mellan/inom personalgruppen och till/från patienter och personal ex</a:t>
            </a:r>
            <a:r>
              <a:rPr lang="sv-SE" dirty="0"/>
              <a:t>. </a:t>
            </a:r>
            <a:r>
              <a:rPr lang="sv-SE" dirty="0" smtClean="0"/>
              <a:t>om smitta sker i samband med ditt arbete eller i samband med en patients vårdtillfälle </a:t>
            </a:r>
            <a:endParaRPr lang="sv-SE" dirty="0"/>
          </a:p>
          <a:p>
            <a:r>
              <a:rPr lang="sv-SE" dirty="0"/>
              <a:t>Tänk på att många </a:t>
            </a:r>
            <a:r>
              <a:rPr lang="sv-SE" dirty="0" smtClean="0"/>
              <a:t>patienter </a:t>
            </a:r>
            <a:r>
              <a:rPr lang="sv-SE" dirty="0"/>
              <a:t>är känsliga för infektioner </a:t>
            </a:r>
            <a:r>
              <a:rPr lang="sv-SE" dirty="0" smtClean="0"/>
              <a:t>och kan bli svårt sjuka</a:t>
            </a:r>
            <a:endParaRPr lang="sv-SE" dirty="0"/>
          </a:p>
          <a:p>
            <a:r>
              <a:rPr lang="sv-SE" dirty="0" smtClean="0"/>
              <a:t>För att undvika smittspridning är det därför viktigt att du som vårdpersonal vaccinerar dig</a:t>
            </a:r>
          </a:p>
          <a:p>
            <a:r>
              <a:rPr lang="sv-SE" dirty="0" smtClean="0"/>
              <a:t>Vaccination är också viktigt för att du själv ska undvika att smittas</a:t>
            </a:r>
          </a:p>
          <a:p>
            <a:endParaRPr lang="sv-SE" dirty="0"/>
          </a:p>
        </p:txBody>
      </p:sp>
      <p:pic>
        <p:nvPicPr>
          <p:cNvPr id="4" name="Picture 2" descr="D:\Vårdhygien\Influensa\Influensa\immunit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466" y="1417824"/>
            <a:ext cx="2520701" cy="2417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58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928" y="0"/>
            <a:ext cx="7550022" cy="1025774"/>
          </a:xfrm>
        </p:spPr>
        <p:txBody>
          <a:bodyPr/>
          <a:lstStyle/>
          <a:p>
            <a:pPr algn="ctr"/>
            <a:r>
              <a:rPr lang="sv-SE" altLang="sv-SE" sz="2000" dirty="0" smtClean="0"/>
              <a:t>Primärvård, mottagningar och slutenvård vid influensa </a:t>
            </a:r>
            <a:br>
              <a:rPr lang="sv-SE" altLang="sv-SE" sz="2000" dirty="0" smtClean="0"/>
            </a:br>
            <a:r>
              <a:rPr lang="sv-SE" altLang="sv-SE" sz="2000" dirty="0" smtClean="0"/>
              <a:t>- försäsong </a:t>
            </a:r>
            <a:r>
              <a:rPr lang="sv-SE" altLang="sv-SE" sz="2000" dirty="0" smtClean="0"/>
              <a:t>2022 </a:t>
            </a:r>
            <a:r>
              <a:rPr lang="sv-SE" altLang="sv-SE" sz="2000" dirty="0" smtClean="0"/>
              <a:t>och </a:t>
            </a:r>
            <a:r>
              <a:rPr lang="sv-SE" altLang="sv-SE" sz="2000" dirty="0"/>
              <a:t>preventivt arbete:</a:t>
            </a:r>
            <a:br>
              <a:rPr lang="sv-SE" altLang="sv-SE" sz="2000" dirty="0"/>
            </a:br>
            <a:endParaRPr lang="sv-SE" sz="2000" dirty="0"/>
          </a:p>
        </p:txBody>
      </p:sp>
      <p:sp>
        <p:nvSpPr>
          <p:cNvPr id="3" name="Platshållare för text 2"/>
          <p:cNvSpPr>
            <a:spLocks noGrp="1"/>
          </p:cNvSpPr>
          <p:nvPr>
            <p:ph sz="half" idx="1"/>
          </p:nvPr>
        </p:nvSpPr>
        <p:spPr>
          <a:xfrm>
            <a:off x="676928" y="799062"/>
            <a:ext cx="3557174" cy="3444789"/>
          </a:xfrm>
        </p:spPr>
        <p:txBody>
          <a:bodyPr/>
          <a:lstStyle/>
          <a:p>
            <a:r>
              <a:rPr lang="sv-SE" altLang="sv-SE" b="1" dirty="0" smtClean="0"/>
              <a:t>Vaccinera!</a:t>
            </a:r>
          </a:p>
          <a:p>
            <a:r>
              <a:rPr lang="sv-SE" altLang="sv-SE" b="1" dirty="0" smtClean="0"/>
              <a:t>Säkerställ</a:t>
            </a:r>
            <a:r>
              <a:rPr lang="sv-SE" altLang="sv-SE" dirty="0" smtClean="0"/>
              <a:t> </a:t>
            </a:r>
            <a:br>
              <a:rPr lang="sv-SE" altLang="sv-SE" dirty="0" smtClean="0"/>
            </a:br>
            <a:r>
              <a:rPr lang="sv-SE" altLang="sv-SE" dirty="0" smtClean="0"/>
              <a:t>- tillgången på </a:t>
            </a:r>
            <a:r>
              <a:rPr lang="sv-SE" altLang="sv-SE" dirty="0"/>
              <a:t>säkerhetsprodukter (</a:t>
            </a:r>
            <a:r>
              <a:rPr lang="sv-SE" altLang="sv-SE" dirty="0" smtClean="0"/>
              <a:t>stänkskydd för ögon och mun, </a:t>
            </a:r>
            <a:r>
              <a:rPr lang="sv-SE" altLang="sv-SE" dirty="0"/>
              <a:t>andningsskydd, desinfektionsmedel</a:t>
            </a:r>
            <a:r>
              <a:rPr lang="sv-SE" altLang="sv-SE" dirty="0" smtClean="0"/>
              <a:t>)</a:t>
            </a:r>
          </a:p>
          <a:p>
            <a:r>
              <a:rPr lang="sv-SE" altLang="sv-SE" b="1" dirty="0" smtClean="0"/>
              <a:t>Repetera med medarbetare</a:t>
            </a:r>
            <a:r>
              <a:rPr lang="sv-SE" altLang="sv-SE" dirty="0" smtClean="0"/>
              <a:t/>
            </a:r>
            <a:br>
              <a:rPr lang="sv-SE" altLang="sv-SE" dirty="0" smtClean="0"/>
            </a:br>
            <a:r>
              <a:rPr lang="sv-SE" altLang="sv-SE" dirty="0" smtClean="0"/>
              <a:t>- vad är basala hygienrutiner och hur är vår enhets följsamhet</a:t>
            </a:r>
            <a:br>
              <a:rPr lang="sv-SE" altLang="sv-SE" dirty="0" smtClean="0"/>
            </a:br>
            <a:r>
              <a:rPr lang="sv-SE" altLang="sv-SE" dirty="0" smtClean="0"/>
              <a:t>- när ska man använda stänkskydd för ögon och mun</a:t>
            </a:r>
            <a:br>
              <a:rPr lang="sv-SE" altLang="sv-SE" dirty="0" smtClean="0"/>
            </a:br>
            <a:r>
              <a:rPr lang="sv-SE" altLang="sv-SE" dirty="0" smtClean="0"/>
              <a:t>- hur tar jag på och av ett andningsskydd (FFP3)</a:t>
            </a:r>
          </a:p>
          <a:p>
            <a:r>
              <a:rPr lang="sv-SE" altLang="sv-SE" b="1" dirty="0"/>
              <a:t>Informera medarbetare</a:t>
            </a:r>
            <a:r>
              <a:rPr lang="sv-SE" altLang="sv-SE" dirty="0"/>
              <a:t/>
            </a:r>
            <a:br>
              <a:rPr lang="sv-SE" altLang="sv-SE" dirty="0"/>
            </a:br>
            <a:r>
              <a:rPr lang="sv-SE" altLang="sv-SE" dirty="0"/>
              <a:t>- följ vårdhygiens handläggningsrutin för misstänkt eller verifierad </a:t>
            </a:r>
            <a:r>
              <a:rPr lang="sv-SE" altLang="sv-SE" dirty="0" smtClean="0"/>
              <a:t>influensa</a:t>
            </a:r>
            <a:br>
              <a:rPr lang="sv-SE" altLang="sv-SE" dirty="0" smtClean="0"/>
            </a:br>
            <a:r>
              <a:rPr lang="sv-SE" altLang="sv-SE" dirty="0" smtClean="0"/>
              <a:t>(under vårdhygiens A-Ö)</a:t>
            </a:r>
            <a:endParaRPr lang="sv-SE" altLang="sv-SE" dirty="0"/>
          </a:p>
          <a:p>
            <a:endParaRPr lang="sv-SE" dirty="0"/>
          </a:p>
          <a:p>
            <a:endParaRPr lang="sv-SE" altLang="sv-SE" dirty="0" smtClean="0"/>
          </a:p>
          <a:p>
            <a:endParaRPr lang="sv-SE" altLang="sv-SE" dirty="0"/>
          </a:p>
          <a:p>
            <a:endParaRPr lang="sv-SE" dirty="0"/>
          </a:p>
        </p:txBody>
      </p:sp>
      <p:pic>
        <p:nvPicPr>
          <p:cNvPr id="3074" name="Picture 2" descr="D:\Vårdhygien\Influensa\Influensa\ffp3 och glasög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297" y="1071215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Vårdhygien\Influensa\Influensa\ffp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453" y="2004775"/>
            <a:ext cx="218058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Vårdhygien\Influensa\Influensa\munskydd med visi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772" y="3156202"/>
            <a:ext cx="2143125" cy="189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04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2448" y="181072"/>
            <a:ext cx="7550022" cy="742660"/>
          </a:xfrm>
        </p:spPr>
        <p:txBody>
          <a:bodyPr/>
          <a:lstStyle/>
          <a:p>
            <a:pPr algn="ctr"/>
            <a:r>
              <a:rPr lang="sv-SE" altLang="sv-SE" dirty="0"/>
              <a:t>Högsäsong </a:t>
            </a:r>
            <a:r>
              <a:rPr lang="sv-SE" altLang="sv-SE" dirty="0" smtClean="0"/>
              <a:t>2022/23 </a:t>
            </a:r>
            <a:r>
              <a:rPr lang="sv-SE" altLang="sv-SE" dirty="0" smtClean="0"/>
              <a:t>med </a:t>
            </a:r>
            <a:r>
              <a:rPr lang="sv-SE" altLang="sv-SE" dirty="0"/>
              <a:t>misstänkta och verifierade </a:t>
            </a:r>
            <a:r>
              <a:rPr lang="sv-SE" altLang="sv-SE" dirty="0" smtClean="0"/>
              <a:t>fall i vården:</a:t>
            </a:r>
            <a:r>
              <a:rPr lang="sv-SE" altLang="sv-SE" dirty="0"/>
              <a:t/>
            </a:r>
            <a:br>
              <a:rPr lang="sv-SE" alt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72448" y="874815"/>
            <a:ext cx="3557174" cy="3718106"/>
          </a:xfrm>
        </p:spPr>
        <p:txBody>
          <a:bodyPr/>
          <a:lstStyle/>
          <a:p>
            <a:r>
              <a:rPr lang="sv-SE" altLang="sv-SE" b="1" dirty="0" smtClean="0"/>
              <a:t>Identifiera och </a:t>
            </a:r>
            <a:r>
              <a:rPr lang="sv-SE" altLang="sv-SE" b="1" dirty="0" err="1"/>
              <a:t>t</a:t>
            </a:r>
            <a:r>
              <a:rPr lang="sv-SE" altLang="sv-SE" b="1" dirty="0" err="1" smtClean="0"/>
              <a:t>riagera</a:t>
            </a:r>
            <a:r>
              <a:rPr lang="sv-SE" altLang="sv-SE" dirty="0" smtClean="0"/>
              <a:t/>
            </a:r>
            <a:br>
              <a:rPr lang="sv-SE" altLang="sv-SE" dirty="0" smtClean="0"/>
            </a:br>
            <a:r>
              <a:rPr lang="sv-SE" altLang="sv-SE" dirty="0" smtClean="0"/>
              <a:t>- vid akut omhändertagande och misstanke om influensa (jmf med tidigt korrekt omhändertagande vid vinterkräksjuka </a:t>
            </a:r>
            <a:r>
              <a:rPr lang="sv-SE" altLang="sv-SE" smtClean="0"/>
              <a:t>eller </a:t>
            </a:r>
            <a:r>
              <a:rPr lang="sv-SE" altLang="sv-SE" smtClean="0"/>
              <a:t>covid-19)</a:t>
            </a:r>
            <a:endParaRPr lang="sv-SE" altLang="sv-SE" dirty="0" smtClean="0"/>
          </a:p>
          <a:p>
            <a:r>
              <a:rPr lang="sv-SE" altLang="sv-SE" b="1" dirty="0"/>
              <a:t>Undvik</a:t>
            </a:r>
            <a:r>
              <a:rPr lang="sv-SE" altLang="sv-SE" dirty="0"/>
              <a:t> vistelse i väntrum</a:t>
            </a:r>
          </a:p>
          <a:p>
            <a:r>
              <a:rPr lang="sv-SE" altLang="sv-SE" b="1" dirty="0"/>
              <a:t>Slussa</a:t>
            </a:r>
            <a:r>
              <a:rPr lang="sv-SE" altLang="sv-SE" dirty="0"/>
              <a:t> patienten direkt till ett behandlingsrum med egen toalett, nära ingången för att undvika kontakt med andra patienter</a:t>
            </a:r>
          </a:p>
          <a:p>
            <a:r>
              <a:rPr lang="sv-SE" altLang="sv-SE" b="1" dirty="0"/>
              <a:t>Informera patienter och närstående om handhygien och </a:t>
            </a:r>
            <a:r>
              <a:rPr lang="sv-SE" altLang="sv-SE" b="1" dirty="0" smtClean="0"/>
              <a:t>hostetikett</a:t>
            </a:r>
            <a:endParaRPr lang="sv-SE" altLang="sv-SE" dirty="0" smtClean="0"/>
          </a:p>
          <a:p>
            <a:r>
              <a:rPr lang="sv-SE" altLang="sv-SE" b="1" dirty="0" smtClean="0"/>
              <a:t>Kommunicera och Prioritera</a:t>
            </a:r>
            <a:r>
              <a:rPr lang="sv-SE" altLang="sv-SE" dirty="0" smtClean="0"/>
              <a:t/>
            </a:r>
            <a:br>
              <a:rPr lang="sv-SE" altLang="sv-SE" dirty="0" smtClean="0"/>
            </a:br>
            <a:r>
              <a:rPr lang="sv-SE" altLang="sv-SE" dirty="0" smtClean="0"/>
              <a:t>- vårdplats och överrapportera vid misstanke -  vård på </a:t>
            </a:r>
            <a:r>
              <a:rPr lang="sv-SE" altLang="sv-SE" dirty="0" err="1" smtClean="0"/>
              <a:t>enpatientsrum</a:t>
            </a:r>
            <a:endParaRPr lang="sv-SE" altLang="sv-SE" dirty="0" smtClean="0"/>
          </a:p>
        </p:txBody>
      </p:sp>
      <p:pic>
        <p:nvPicPr>
          <p:cNvPr id="5" name="Picture 3" descr="D:\Vårdhygien\Influensa\Influensa\saadan-smitter-forkoelelse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459" y="2733868"/>
            <a:ext cx="4618653" cy="1614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D:\Vårdhygien\Influensa\Influensa\influens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425" y="1212980"/>
            <a:ext cx="2603240" cy="12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19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Vårdrutin ICD10" ma:contentTypeID="0x010100D7963E0E5B7A40E5AEA07389401D709F008BAD709383F64329B7C6C965A1F447510101010063038395D68AE24FB11E52A1C67DFE5A" ma:contentTypeVersion="351" ma:contentTypeDescription="" ma:contentTypeScope="" ma:versionID="ccee29099e0266509301665b4d1932c8">
  <xsd:schema xmlns:xsd="http://www.w3.org/2001/XMLSchema" xmlns:xs="http://www.w3.org/2001/XMLSchema" xmlns:p="http://schemas.microsoft.com/office/2006/metadata/properties" xmlns:ns1="http://schemas.microsoft.com/sharepoint/v3" xmlns:ns2="2308f903-5fa4-4c78-8662-0a0265e1cd53" targetNamespace="http://schemas.microsoft.com/office/2006/metadata/properties" ma:root="true" ma:fieldsID="34b26467c99ead72de3b5636d91c7359" ns1:_="" ns2:_="">
    <xsd:import namespace="http://schemas.microsoft.com/sharepoint/v3"/>
    <xsd:import namespace="2308f903-5fa4-4c78-8662-0a0265e1cd5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VIS_DocumentId" minOccurs="0"/>
                <xsd:element ref="ns1:NLLStakeholderTaxHTField0" minOccurs="0"/>
                <xsd:element ref="ns2:TaxKeywordTaxHTField" minOccurs="0"/>
                <xsd:element ref="ns1:NLLPublishingstatus" minOccurs="0"/>
                <xsd:element ref="ns1:DocumentStatus" minOccurs="0"/>
                <xsd:element ref="ns1:NLLDiarienummer" minOccurs="0"/>
                <xsd:element ref="ns1:NLLInformationclass"/>
                <xsd:element ref="ns1:prdProcessTaxHTField0" minOccurs="0"/>
                <xsd:element ref="ns1:NLLThinningTime" minOccurs="0"/>
                <xsd:element ref="ns1:VISResponsible"/>
                <xsd:element ref="ns1:NLLDocumentTypeTaxHTField0" minOccurs="0"/>
                <xsd:element ref="ns1:AnsvarigQuickpart" minOccurs="0"/>
                <xsd:element ref="ns1:NLLVersion" minOccurs="0"/>
                <xsd:element ref="ns1:NLLModifiedBy" minOccurs="0"/>
                <xsd:element ref="ns1:NLLDocumentIDValue" minOccurs="0"/>
                <xsd:element ref="ns1:VersionComment" minOccurs="0"/>
                <xsd:element ref="ns1:NLLApprovedBy" minOccurs="0"/>
                <xsd:element ref="ns1:NLLApprovalDate" minOccurs="0"/>
                <xsd:element ref="ns1:SpecialtyTaxHTField0" minOccurs="0"/>
                <xsd:element ref="ns1:ReferencesTaxHTField0" minOccurs="0"/>
                <xsd:element ref="ns1:NLLPTCProcessLeader" minOccurs="0"/>
                <xsd:element ref="ns1:NLLPTCVISEditor" minOccurs="0"/>
                <xsd:element ref="ns1:NLLPTCProcessTeam" minOccurs="0"/>
                <xsd:element ref="ns1:ICD10Cod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NLLApprovedByQuickPart" minOccurs="0"/>
                <xsd:element ref="ns1:NLLPublishDate" minOccurs="0"/>
                <xsd:element ref="ns1:NLLInformationCollectionTaxHTField0" minOccurs="0"/>
                <xsd:element ref="ns2:TaxCatchAll" minOccurs="0"/>
                <xsd:element ref="ns2:TaxCatchAllLabel" minOccurs="0"/>
                <xsd:element ref="ns1:NLLProducerPlaceTaxHTField0" minOccurs="0"/>
                <xsd:element ref="ns1:NLLDecisionLevelManagedTaxHTField0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ublishingstatus" ma:index="16" nillable="true" ma:displayName="Publiceringsstatus" ma:hidden="true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as"/>
        </xsd:restriction>
      </xsd:simpleType>
    </xsd:element>
    <xsd:element name="DocumentStatus" ma:index="17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LLDiarienummer" ma:index="18" nillable="true" ma:displayName="Diarienummer" ma:internalName="NLLDiarienummer" ma:readOnly="false">
      <xsd:simpleType>
        <xsd:restriction base="dms:Text"/>
      </xsd:simpleType>
    </xsd:element>
    <xsd:element name="NLLInformationclass" ma:index="19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prdProcessTaxHTField0" ma:index="21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ThinningTime" ma:index="22" nillable="true" ma:displayName="Gallringsfrist" ma:format="DateOnly" ma:hidden="true" ma:internalName="NLLThinningTime">
      <xsd:simpleType>
        <xsd:restriction base="dms:DateTime"/>
      </xsd:simpleType>
    </xsd:element>
    <xsd:element name="VISResponsible" ma:index="23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DocumentTypeTaxHTField0" ma:index="25" ma:taxonomy="true" ma:internalName="NLLDocumentTypeTaxHTField0" ma:taxonomyFieldName="NLLDocumentType" ma:displayName="Dokumenttyp" ma:readOnly="false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nsvarigQuickpart" ma:index="26" nillable="true" ma:displayName="AnsvarigQuickpart" ma:hidden="true" ma:internalName="AnsvarigQuickpart">
      <xsd:simpleType>
        <xsd:restriction base="dms:Text"/>
      </xsd:simpleType>
    </xsd:element>
    <xsd:element name="NLLVersion" ma:index="27" nillable="true" ma:displayName="Version" ma:internalName="NLLVersion" ma:readOnly="false">
      <xsd:simpleType>
        <xsd:restriction base="dms:Text"/>
      </xsd:simpleType>
    </xsd:element>
    <xsd:element name="NLLModifiedBy" ma:index="28" nillable="true" ma:displayName="Upprättad av" ma:hidden="true" ma:internalName="NLLModifiedBy">
      <xsd:simpleType>
        <xsd:restriction base="dms:Text"/>
      </xsd:simpleType>
    </xsd:element>
    <xsd:element name="NLLDocumentIDValue" ma:index="29" nillable="true" ma:displayName="Dokument-Id Värde" ma:hidden="true" ma:internalName="NLLDocumentIDValue">
      <xsd:simpleType>
        <xsd:restriction base="dms:Text"/>
      </xsd:simpleType>
    </xsd:element>
    <xsd:element name="VersionComment" ma:index="30" nillable="true" ma:displayName="Versionskommentar" ma:hidden="true" ma:internalName="VersionComment" ma:readOnly="false">
      <xsd:simpleType>
        <xsd:restriction base="dms:Text"/>
      </xsd:simpleType>
    </xsd:element>
    <xsd:element name="NLLApprovedBy" ma:index="31" nillable="true" ma:displayName="Godkänd av" ma:hidden="true" ma:list="UserInfo" ma:internalName="NLLApprov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ApprovalDate" ma:index="32" nillable="true" ma:displayName="Godkänt datum" ma:format="DateOnly" ma:hidden="true" ma:internalName="NLLApprovalDate">
      <xsd:simpleType>
        <xsd:restriction base="dms:DateTime"/>
      </xsd:simpleType>
    </xsd:element>
    <xsd:element name="SpecialtyTaxHTField0" ma:index="34" nillable="true" ma:taxonomy="true" ma:internalName="SpecialtyTaxHTField0" ma:taxonomyFieldName="Specialty" ma:displayName="Specialitet" ma:fieldId="{f575068b-f091-4d6d-9993-6dcb4b6551d1}" ma:taxonomyMulti="true" ma:sspId="39d54842-4abd-4019-b0bf-19e71d696155" ma:termSetId="46d960f3-1586-497e-bb68-cacd87cb213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ferencesTaxHTField0" ma:index="36" nillable="true" ma:taxonomy="true" ma:internalName="ReferencesTaxHTField0" ma:taxonomyFieldName="References" ma:displayName="Författning" ma:fieldId="{4405e06e-776e-4c1b-aa59-5b1ac80ef78b}" ma:taxonomyMulti="true" ma:sspId="39d54842-4abd-4019-b0bf-19e71d696155" ma:termSetId="ebfc0c2d-37a4-470b-8200-ed4701541f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TCProcessLeader" ma:index="37" nillable="true" ma:displayName="Processledare" ma:hidden="true" ma:list="UserInfo" ma:internalName="NLLPTCProcessLead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PTCVISEditor" ma:index="38" nillable="true" ma:displayName="VIS-Redaktör" ma:hidden="true" ma:list="UserInfo" ma:internalName="NLLPTCVIS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PTCProcessTeam" ma:index="39" nillable="true" ma:displayName="Processteamsmedlemmar" ma:hidden="true" ma:list="UserInfo" ma:internalName="NLLPTCProcessTeam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CD10CodeTaxHTField0" ma:index="41" ma:taxonomy="true" ma:internalName="ICD10CodeTaxHTField0" ma:taxonomyFieldName="ICD10Code" ma:displayName="ICD10" ma:readOnly="false" ma:fieldId="{6cc65a19-8427-4cee-beb0-5e0b8bce3f00}" ma:taxonomyMulti="true" ma:sspId="39d54842-4abd-4019-b0bf-19e71d696155" ma:termSetId="5c4084e1-8eac-47c2-b01e-10c71b8fd48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42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43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44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NLLApprovedByQuickPart" ma:index="45" nillable="true" ma:displayName="GodkändAvQuickPart" ma:hidden="true" ma:internalName="NLLApprovedByQuickPart">
      <xsd:simpleType>
        <xsd:restriction base="dms:Text"/>
      </xsd:simpleType>
    </xsd:element>
    <xsd:element name="NLLPublishDate" ma:index="47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48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52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DecisionLevelManagedTaxHTField0" ma:index="54" ma:taxonomy="true" ma:internalName="NLLDecisionLevelManagedTaxHTField0" ma:taxonomyFieldName="NLLDecisionLevelManaged" ma:displayName="Beslutsnivå" ma:fieldId="{15d429b5-f51f-4c9d-be4d-3ea190831a97}" ma:sspId="39d54842-4abd-4019-b0bf-19e71d696155" ma:termSetId="246d0b6f-ef4c-42c4-891f-ef5fcecee21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ublishDateQuickpart" ma:index="55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56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57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8f903-5fa4-4c78-8662-0a0265e1cd5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49" nillable="true" ma:displayName="Global taxonomikolumn" ma:description="" ma:hidden="true" ma:list="{92970cd1-3534-4185-9c8e-bb5f2b75db0a}" ma:internalName="TaxCatchAll" ma:showField="CatchAllData" ma:web="af8646bb-a555-4a76-b609-b6002e1308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50" nillable="true" ma:displayName="Global taxonomikolumn1" ma:description="" ma:hidden="true" ma:list="{92970cd1-3534-4185-9c8e-bb5f2b75db0a}" ma:internalName="TaxCatchAllLabel" ma:readOnly="true" ma:showField="CatchAllDataLabel" ma:web="af8646bb-a555-4a76-b609-b6002e1308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NLLApprovedByQuickPart xmlns="http://schemas.microsoft.com/sharepoint/v3">Ellen Vesterlund</NLLApprovedByQuickPart>
    <VersionComment xmlns="http://schemas.microsoft.com/sharepoint/v3">Viktoria Kristoffersson har 2022-11-14 verifierat dokumentets giltighet.</VersionComment>
    <SpecialtyTaxHTField0 xmlns="http://schemas.microsoft.com/sharepoint/v3">
      <Terms xmlns="http://schemas.microsoft.com/office/infopath/2007/PartnerControls"/>
    </SpecialtyTaxHTField0>
    <NLLInformationclass xmlns="http://schemas.microsoft.com/sharepoint/v3">Publik</NLLInformationclass>
    <VISResponsible xmlns="http://schemas.microsoft.com/sharepoint/v3">
      <UserInfo>
        <DisplayName>Ellen Vesterlund</DisplayName>
        <AccountId>1068</AccountId>
        <AccountType/>
      </UserInfo>
    </VISResponsible>
    <AnsvarigQuickpart xmlns="http://schemas.microsoft.com/sharepoint/v3">Ellen Vesterlund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DecisionLevelManaged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Verksamheten</TermName>
          <TermId xmlns="http://schemas.microsoft.com/office/infopath/2007/PartnerControls">5bf8bf89-d192-488c-9c8f-5432abb5fd72</TermId>
        </TermInfo>
      </Terms>
    </NLLDecisionLevelManagedTaxHTField0>
    <NLLPTCProcessLeader xmlns="http://schemas.microsoft.com/sharepoint/v3">
      <UserInfo>
        <DisplayName>Viktoria Kristoffersson</DisplayName>
        <AccountId>261</AccountId>
        <AccountType/>
      </UserInfo>
    </NLLPTCProcessLeader>
    <NLLInformationCollection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Vårdhygien – Länsgemensamma rutiner</TermName>
          <TermId xmlns="http://schemas.microsoft.com/office/infopath/2007/PartnerControls">1f59af7a-72a4-4f0e-9c56-80f12cdfbac2</TermId>
        </TermInfo>
      </Terms>
    </NLLInformationCollectionTaxHTField0>
    <VIS_DocumentId xmlns="http://schemas.microsoft.com/sharepoint/v3">
      <Url>https://samarbeta.nll.se/producentplats/vard/_layouts/15/DocIdRedir.aspx?ID=VARD-5-10016</Url>
      <Description>VARD-5-10016</Description>
    </VIS_DocumentId>
    <NLLPublishDateQuickpart xmlns="http://schemas.microsoft.com/sharepoint/v3">2022-11-14</NLLPublishDateQuickpart>
    <NLLApprovedBy xmlns="http://schemas.microsoft.com/sharepoint/v3">
      <UserInfo>
        <DisplayName>Ellen Vesterlund</DisplayName>
        <AccountId>1068</AccountId>
        <AccountType/>
      </UserInfo>
    </NLLApprovedBy>
    <ICD10Cod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J09-J18,Influensa och lunginflammation</TermName>
          <TermId xmlns="http://schemas.microsoft.com/office/infopath/2007/PartnerControls">bbc0944b-3352-44e4-9c8b-18b2f381013a</TermId>
        </TermInfo>
      </Terms>
    </ICD10CodeTaxHTField0>
    <NLLThinningTime xmlns="http://schemas.microsoft.com/sharepoint/v3">2025-11-13T23:00:00+00:00</NLLThinningTime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Vård</TermName>
          <TermId xmlns="http://schemas.microsoft.com/office/infopath/2007/PartnerControls">6e4b0e66-0465-47f1-8976-dbae0c59dee7</TermId>
        </TermInfo>
      </Terms>
    </NLLProducerPlaceTaxHTField0>
    <NLLPublishDate xmlns="http://schemas.microsoft.com/sharepoint/v3">2022-11-13T23:00:00+00:00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Kunskapsunderlag</TermName>
          <TermId xmlns="http://schemas.microsoft.com/office/infopath/2007/PartnerControls">1dc31996-0efb-4000-b391-551f36480eb6</TermId>
        </TermInfo>
      </Terms>
    </NLLDocumentTypeTaxHTField0>
    <NLLApprovalDate xmlns="http://schemas.microsoft.com/sharepoint/v3">2022-10-27T22:00:00+00:00</NLLApprovalDate>
    <DocumentStatus xmlns="http://schemas.microsoft.com/sharepoint/v3">
      <Url>https://samarbeta.nll.se/producentplats/vard/_layouts/15/wrkstat.aspx?List=a6f30aed-707c-42c0-9a16-431c7bcb6e0a&amp;WorkflowInstanceName=2f11fe77-eb94-4b58-9d4a-8afcbee261fe</Url>
      <Description>Godkänd och publicerad</Description>
    </DocumentStatus>
    <NLLPTCVISEditor xmlns="http://schemas.microsoft.com/sharepoint/v3">
      <UserInfo>
        <DisplayName>Yvonne Samuelsson</DisplayName>
        <AccountId>897</AccountId>
        <AccountType/>
      </UserInfo>
    </NLLPTCVISEditor>
    <References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SOSFS 2015:10</TermName>
          <TermId xmlns="http://schemas.microsoft.com/office/infopath/2007/PartnerControls">81e18f97-e162-474b-9472-193427b0fd49</TermId>
        </TermInfo>
      </Terms>
    </ReferencesTaxHTField0>
    <NLLPTCProcessTeam xmlns="http://schemas.microsoft.com/sharepoint/v3">
      <UserInfo>
        <DisplayName>Mia Näslund Anda</DisplayName>
        <AccountId>894</AccountId>
        <AccountType/>
      </UserInfo>
      <UserInfo>
        <DisplayName>Yvonne Samuelsson</DisplayName>
        <AccountId>897</AccountId>
        <AccountType/>
      </UserInfo>
      <UserInfo>
        <DisplayName>Ellen Vesterlund</DisplayName>
        <AccountId>1068</AccountId>
        <AccountType/>
      </UserInfo>
      <UserInfo>
        <DisplayName>Viktoria Kristoffersson</DisplayName>
        <AccountId>261</AccountId>
        <AccountType/>
      </UserInfo>
      <UserInfo>
        <DisplayName>Peter Cettner</DisplayName>
        <AccountId>407</AccountId>
        <AccountType/>
      </UserInfo>
      <UserInfo>
        <DisplayName>Margareta Nilsson</DisplayName>
        <AccountId>888</AccountId>
        <AccountType/>
      </UserInfo>
      <UserInfo>
        <DisplayName>Susanne Edman</DisplayName>
        <AccountId>896</AccountId>
        <AccountType/>
      </UserInfo>
    </NLLPTCProcessTeam>
    <prdProcess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Vårdhygien</TermName>
          <TermId xmlns="http://schemas.microsoft.com/office/infopath/2007/PartnerControls">e41f11ce-04fc-4262-90fc-8bf38d85327e</TermId>
        </TermInfo>
        <TermInfo xmlns="http://schemas.microsoft.com/office/infopath/2007/PartnerControls">
          <TermName xmlns="http://schemas.microsoft.com/office/infopath/2007/PartnerControls">Smittskydd</TermName>
          <TermId xmlns="http://schemas.microsoft.com/office/infopath/2007/PartnerControls">78cd0c17-d1ec-4281-a7d7-8a722ccab69a</TermId>
        </TermInfo>
      </Terms>
    </prdProcessTaxHTField0>
    <NLLVersion xmlns="http://schemas.microsoft.com/sharepoint/v3">2.0</NLLVersion>
    <NLLLockWorkflows xmlns="http://schemas.microsoft.com/sharepoint/v3">false</NLLLockWorkflows>
    <NLLModifiedBy xmlns="http://schemas.microsoft.com/sharepoint/v3">Viktoria Kristoffersson</NLLModifiedBy>
    <NLLDocumentIDValue xmlns="http://schemas.microsoft.com/sharepoint/v3">VARD-5-10016</NLLDocumentIDValue>
    <TaxKeywordTaxHTField xmlns="2308f903-5fa4-4c78-8662-0a0265e1cd5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vårdhygien</TermName>
          <TermId xmlns="http://schemas.microsoft.com/office/infopath/2007/PartnerControls">a9c0709e-53cf-41d1-b4e0-b121e91f3dc5</TermId>
        </TermInfo>
        <TermInfo xmlns="http://schemas.microsoft.com/office/infopath/2007/PartnerControls">
          <TermName xmlns="http://schemas.microsoft.com/office/infopath/2007/PartnerControls">vaccination</TermName>
          <TermId xmlns="http://schemas.microsoft.com/office/infopath/2007/PartnerControls">6d0b7bdb-3249-4a34-b14f-c3d38d981dc2</TermId>
        </TermInfo>
        <TermInfo xmlns="http://schemas.microsoft.com/office/infopath/2007/PartnerControls">
          <TermName xmlns="http://schemas.microsoft.com/office/infopath/2007/PartnerControls">Vårdpersonal</TermName>
          <TermId xmlns="http://schemas.microsoft.com/office/infopath/2007/PartnerControls">21578759-b6fd-44fe-8eca-78b7efe690ed</TermId>
        </TermInfo>
        <TermInfo xmlns="http://schemas.microsoft.com/office/infopath/2007/PartnerControls">
          <TermName xmlns="http://schemas.microsoft.com/office/infopath/2007/PartnerControls">Z20,Kontakt med och exponering för smittsamma sjukdomar</TermName>
          <TermId xmlns="http://schemas.microsoft.com/office/infopath/2007/PartnerControls">23bf44b5-057b-4ba0-9f0e-7f2719d9304d</TermId>
        </TermInfo>
        <TermInfo xmlns="http://schemas.microsoft.com/office/infopath/2007/PartnerControls">
          <TermName xmlns="http://schemas.microsoft.com/office/infopath/2007/PartnerControls">influensavaccination</TermName>
          <TermId xmlns="http://schemas.microsoft.com/office/infopath/2007/PartnerControls">a76fe4fa-444f-4987-89b8-a95de795894b</TermId>
        </TermInfo>
      </Terms>
    </TaxKeywordTaxHTField>
    <TaxCatchAll xmlns="2308f903-5fa4-4c78-8662-0a0265e1cd53">
      <Value>15228</Value>
      <Value>13681</Value>
      <Value>14792</Value>
      <Value>9364</Value>
      <Value>14788</Value>
      <Value>11278</Value>
      <Value>6736</Value>
      <Value>15226</Value>
      <Value>10460</Value>
      <Value>15227</Value>
      <Value>6937</Value>
      <Value>14874</Value>
      <Value>9779</Value>
      <Value>15182</Value>
    </TaxCatchAll>
    <_dlc_DocId xmlns="2308f903-5fa4-4c78-8662-0a0265e1cd53">VARD-5-10016</_dlc_DocId>
    <_dlc_DocIdUrl xmlns="2308f903-5fa4-4c78-8662-0a0265e1cd53">
      <Url>http://spportal.extvis.local/process/vard/_layouts/15/DocIdRedir.aspx?ID=VARD-5-10016</Url>
      <Description>VARD-5-10016</Description>
    </_dlc_DocIdUrl>
    <_dlc_DocIdPersistId xmlns="2308f903-5fa4-4c78-8662-0a0265e1cd53">true</_dlc_DocIdPersistId>
    <_dlc_ExpireDateSaved xmlns="http://schemas.microsoft.com/sharepoint/v3" xsi:nil="true"/>
    <_dlc_ExpireDate xmlns="http://schemas.microsoft.com/sharepoint/v3">2025-12-13T23:00:00+00:00</_dlc_ExpireDate>
    <_dlc_Exempt xmlns="http://schemas.microsoft.com/sharepoint/v3">false</_dlc_Exempt>
  </documentManagement>
</p:properties>
</file>

<file path=customXml/item4.xml><?xml version="1.0" encoding="utf-8"?>
<?mso-contentType ?>
<p:Policy xmlns:p="office.server.policy" id="" local="true">
  <p:Name>Vårdrutiner</p:Name>
  <p:Description/>
  <p:Statement/>
  <p:PolicyItems>
    <p:PolicyItem featureId="Microsoft.Office.RecordsManagement.PolicyFeatures.Expiration" staticId="0x010100D7963E0E5B7A40E5AEA07389401D709F008BAD709383F64329B7C6C965A1F44751|79996835" UniqueId="1718d007-fa10-4b3c-a1f8-92feefce6aba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 stageDeleted="true"/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5AEB7F-6534-42AF-9402-342B6CB22F59}"/>
</file>

<file path=customXml/itemProps2.xml><?xml version="1.0" encoding="utf-8"?>
<ds:datastoreItem xmlns:ds="http://schemas.openxmlformats.org/officeDocument/2006/customXml" ds:itemID="{334DFA6C-E81A-4F57-8679-C28956B6A619}"/>
</file>

<file path=customXml/itemProps3.xml><?xml version="1.0" encoding="utf-8"?>
<ds:datastoreItem xmlns:ds="http://schemas.openxmlformats.org/officeDocument/2006/customXml" ds:itemID="{13509718-6C60-4828-8D7B-C1AFF46C9897}">
  <ds:schemaRefs>
    <ds:schemaRef ds:uri="http://purl.org/dc/terms/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b7b99ed6-f016-44be-a1bc-e573c6da0a89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6A3BF833-9089-46F9-9285-B7E093FC3491}"/>
</file>

<file path=customXml/itemProps5.xml><?xml version="1.0" encoding="utf-8"?>
<ds:datastoreItem xmlns:ds="http://schemas.openxmlformats.org/officeDocument/2006/customXml" ds:itemID="{E067DDF9-E25A-4088-9B81-00BEB6E8F689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Norrbotten_vit</Template>
  <TotalTime>109</TotalTime>
  <Words>53</Words>
  <Application>Microsoft Office PowerPoint</Application>
  <PresentationFormat>Bildspel på skärmen (16:9)</PresentationFormat>
  <Paragraphs>20</Paragraphs>
  <Slides>3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Region Norrbotten_vit</vt:lpstr>
      <vt:lpstr>Tänk på  att även du som vårdpersonal kan smittas och sprida influensa!</vt:lpstr>
      <vt:lpstr>Primärvård, mottagningar och slutenvård vid influensa  - försäsong 2022 och preventivt arbete: </vt:lpstr>
      <vt:lpstr>Högsäsong 2022/23 med misstänkta och verifierade fall i vården: 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Visst vet du att du som vårdpersonal kan sprida influensa!</dc:title>
  <dc:creator>Susanne Hansson Frölander</dc:creator>
  <cp:keywords>"Z20,Kontakt med och exponering för smittsamma sjukdomar"; Vårdpersonal; vaccination; influensavaccination; vårdhygien</cp:keywords>
  <cp:lastModifiedBy>Viktoria Kristoffersson</cp:lastModifiedBy>
  <cp:revision>6</cp:revision>
  <cp:lastPrinted>2015-10-01T11:12:07Z</cp:lastPrinted>
  <dcterms:created xsi:type="dcterms:W3CDTF">2020-09-29T12:08:19Z</dcterms:created>
  <dcterms:modified xsi:type="dcterms:W3CDTF">2022-10-10T08:01:01Z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0x010100D7963E0E5B7A40E5AEA07389401D709F008BAD709383F64329B7C6C965A1F447510101010063038395D68AE24FB11E52A1C67DFE5A</vt:lpwstr>
  </property>
  <property fmtid="{D5CDD505-2E9C-101B-9397-08002B2CF9AE}" pid="3" name="TaxKeyword">
    <vt:lpwstr>15226;#|a76fe4fa-444f-4987-89b8-a95de795894b;#14792;#|a9c0709e-53cf-41d1-b4e0-b121e91f3dc5;#11278;#|6d0b7bdb-3249-4a34-b14f-c3d38d981dc2;#15228;#|21578759-b6fd-44fe-8eca-78b7efe690ed;#15227;#|23bf44b5-057b-4ba0-9f0e-7f2719d9304d</vt:lpwstr>
  </property>
  <property fmtid="{D5CDD505-2E9C-101B-9397-08002B2CF9AE}" pid="4" name="CareActionCodeSurgical">
    <vt:lpwstr/>
  </property>
  <property fmtid="{D5CDD505-2E9C-101B-9397-08002B2CF9AE}" pid="5" name="NLLProducerPlace">
    <vt:lpwstr>9364</vt:lpwstr>
  </property>
  <property fmtid="{D5CDD505-2E9C-101B-9397-08002B2CF9AE}" pid="6" name="NLLInformationCollection">
    <vt:lpwstr>14788;#|1f59af7a-72a4-4f0e-9c56-80f12cdfbac2</vt:lpwstr>
  </property>
  <property fmtid="{D5CDD505-2E9C-101B-9397-08002B2CF9AE}" pid="7" name="NLLProjectDescription">
    <vt:lpwstr/>
  </property>
  <property fmtid="{D5CDD505-2E9C-101B-9397-08002B2CF9AE}" pid="8" name="PsychiatricCodeTaxHTField0">
    <vt:lpwstr/>
  </property>
  <property fmtid="{D5CDD505-2E9C-101B-9397-08002B2CF9AE}" pid="9" name="NLLStakeholder">
    <vt:lpwstr>9779;#|2ac66d7d-7456-4491-b0c4-3e1d538f92db</vt:lpwstr>
  </property>
  <property fmtid="{D5CDD505-2E9C-101B-9397-08002B2CF9AE}" pid="10" name="TLVCodeDiagnosisTaxHTField0">
    <vt:lpwstr/>
  </property>
  <property fmtid="{D5CDD505-2E9C-101B-9397-08002B2CF9AE}" pid="11" name="NPUCode">
    <vt:lpwstr/>
  </property>
  <property fmtid="{D5CDD505-2E9C-101B-9397-08002B2CF9AE}" pid="12" name="NLLClosureDate">
    <vt:lpwstr/>
  </property>
  <property fmtid="{D5CDD505-2E9C-101B-9397-08002B2CF9AE}" pid="13" name="NLLProducerplaceID">
    <vt:lpwstr/>
  </property>
  <property fmtid="{D5CDD505-2E9C-101B-9397-08002B2CF9AE}" pid="14" name="NLLPublishedTemplate">
    <vt:lpwstr/>
  </property>
  <property fmtid="{D5CDD505-2E9C-101B-9397-08002B2CF9AE}" pid="15" name="NLLWFComment">
    <vt:lpwstr/>
  </property>
  <property fmtid="{D5CDD505-2E9C-101B-9397-08002B2CF9AE}" pid="16" name="NLLPTCName">
    <vt:lpwstr/>
  </property>
  <property fmtid="{D5CDD505-2E9C-101B-9397-08002B2CF9AE}" pid="17" name="CareActionCodeNonSurgical">
    <vt:lpwstr/>
  </property>
  <property fmtid="{D5CDD505-2E9C-101B-9397-08002B2CF9AE}" pid="18" name="AnalysisNameTaxHTField0">
    <vt:lpwstr/>
  </property>
  <property fmtid="{D5CDD505-2E9C-101B-9397-08002B2CF9AE}" pid="19" name="Specialty">
    <vt:lpwstr/>
  </property>
  <property fmtid="{D5CDD505-2E9C-101B-9397-08002B2CF9AE}" pid="20" name="NLLMtptCode">
    <vt:lpwstr/>
  </property>
  <property fmtid="{D5CDD505-2E9C-101B-9397-08002B2CF9AE}" pid="21" name="NLLProjectUrl">
    <vt:lpwstr/>
  </property>
  <property fmtid="{D5CDD505-2E9C-101B-9397-08002B2CF9AE}" pid="22" name="ICD10Code">
    <vt:lpwstr>15182;#|bbc0944b-3352-44e4-9c8b-18b2f381013a</vt:lpwstr>
  </property>
  <property fmtid="{D5CDD505-2E9C-101B-9397-08002B2CF9AE}" pid="23" name="NLLProjectStatus">
    <vt:lpwstr/>
  </property>
  <property fmtid="{D5CDD505-2E9C-101B-9397-08002B2CF9AE}" pid="24" name="NLLSteeringGroup">
    <vt:lpwstr/>
  </property>
  <property fmtid="{D5CDD505-2E9C-101B-9397-08002B2CF9AE}" pid="25" name="NLLMeetingTypeTaxHTField0">
    <vt:lpwstr/>
  </property>
  <property fmtid="{D5CDD505-2E9C-101B-9397-08002B2CF9AE}" pid="26" name="NLLTemplateStatus">
    <vt:lpwstr/>
  </property>
  <property fmtid="{D5CDD505-2E9C-101B-9397-08002B2CF9AE}" pid="27" name="CareActionCodeSurgicalTaxHTField0">
    <vt:lpwstr/>
  </property>
  <property fmtid="{D5CDD505-2E9C-101B-9397-08002B2CF9AE}" pid="28" name="PharmaceuticalCodeTaxHTField0">
    <vt:lpwstr/>
  </property>
  <property fmtid="{D5CDD505-2E9C-101B-9397-08002B2CF9AE}" pid="29" name="Granska dokument(1)">
    <vt:lpwstr>, </vt:lpwstr>
  </property>
  <property fmtid="{D5CDD505-2E9C-101B-9397-08002B2CF9AE}" pid="30" name="NLLProjectLeader">
    <vt:lpwstr/>
  </property>
  <property fmtid="{D5CDD505-2E9C-101B-9397-08002B2CF9AE}" pid="31" name="NLLDefaultTemplate">
    <vt:lpwstr/>
  </property>
  <property fmtid="{D5CDD505-2E9C-101B-9397-08002B2CF9AE}" pid="32" name="NLLProjectVisitor">
    <vt:lpwstr/>
  </property>
  <property fmtid="{D5CDD505-2E9C-101B-9397-08002B2CF9AE}" pid="33" name="NLLDecisionLevelManaged">
    <vt:lpwstr>10460</vt:lpwstr>
  </property>
  <property fmtid="{D5CDD505-2E9C-101B-9397-08002B2CF9AE}" pid="34" name="CompulsoryAction">
    <vt:lpwstr/>
  </property>
  <property fmtid="{D5CDD505-2E9C-101B-9397-08002B2CF9AE}" pid="35" name="Godkänn dokument">
    <vt:lpwstr>, </vt:lpwstr>
  </property>
  <property fmtid="{D5CDD505-2E9C-101B-9397-08002B2CF9AE}" pid="36" name="NLLProjectOwner">
    <vt:lpwstr/>
  </property>
  <property fmtid="{D5CDD505-2E9C-101B-9397-08002B2CF9AE}" pid="37" name="NLLEstablishedByQuickpart">
    <vt:lpwstr/>
  </property>
  <property fmtid="{D5CDD505-2E9C-101B-9397-08002B2CF9AE}" pid="38" name="NPUCodeTaxHTField0">
    <vt:lpwstr/>
  </property>
  <property fmtid="{D5CDD505-2E9C-101B-9397-08002B2CF9AE}" pid="39" name="NLLTemplateFolderDescription">
    <vt:lpwstr/>
  </property>
  <property fmtid="{D5CDD505-2E9C-101B-9397-08002B2CF9AE}" pid="40" name="TLVCodeAction">
    <vt:lpwstr/>
  </property>
  <property fmtid="{D5CDD505-2E9C-101B-9397-08002B2CF9AE}" pid="41" name="RadiologicalCode">
    <vt:lpwstr/>
  </property>
  <property fmtid="{D5CDD505-2E9C-101B-9397-08002B2CF9AE}" pid="42" name="References">
    <vt:lpwstr>14874;#|81e18f97-e162-474b-9472-193427b0fd49</vt:lpwstr>
  </property>
  <property fmtid="{D5CDD505-2E9C-101B-9397-08002B2CF9AE}" pid="43" name="prdProcess">
    <vt:lpwstr>6736;#|e41f11ce-04fc-4262-90fc-8bf38d85327e;#13681;#|78cd0c17-d1ec-4281-a7d7-8a722ccab69a</vt:lpwstr>
  </property>
  <property fmtid="{D5CDD505-2E9C-101B-9397-08002B2CF9AE}" pid="44" name="NLLProjectOrderStatus">
    <vt:lpwstr/>
  </property>
  <property fmtid="{D5CDD505-2E9C-101B-9397-08002B2CF9AE}" pid="45" name="NLLReferenceGroup">
    <vt:lpwstr/>
  </property>
  <property fmtid="{D5CDD505-2E9C-101B-9397-08002B2CF9AE}" pid="46" name="TLVCodeDiagnosis">
    <vt:lpwstr/>
  </property>
  <property fmtid="{D5CDD505-2E9C-101B-9397-08002B2CF9AE}" pid="47" name="PharmaceuticalCode">
    <vt:lpwstr/>
  </property>
  <property fmtid="{D5CDD505-2E9C-101B-9397-08002B2CF9AE}" pid="48" name="NLLInitiationDate">
    <vt:lpwstr/>
  </property>
  <property fmtid="{D5CDD505-2E9C-101B-9397-08002B2CF9AE}" pid="49" name="Producera dokument(1)">
    <vt:lpwstr>, </vt:lpwstr>
  </property>
  <property fmtid="{D5CDD505-2E9C-101B-9397-08002B2CF9AE}" pid="50" name="NLLWindingUpDate">
    <vt:lpwstr/>
  </property>
  <property fmtid="{D5CDD505-2E9C-101B-9397-08002B2CF9AE}" pid="51" name="TLVCodeActionTaxHTField0">
    <vt:lpwstr/>
  </property>
  <property fmtid="{D5CDD505-2E9C-101B-9397-08002B2CF9AE}" pid="52" name="NLLProjectNr">
    <vt:lpwstr/>
  </property>
  <property fmtid="{D5CDD505-2E9C-101B-9397-08002B2CF9AE}" pid="53" name="NLLProjectTypeTaxHTField0">
    <vt:lpwstr/>
  </property>
  <property fmtid="{D5CDD505-2E9C-101B-9397-08002B2CF9AE}" pid="54" name="RadiologicalCodeTaxHTField0">
    <vt:lpwstr/>
  </property>
  <property fmtid="{D5CDD505-2E9C-101B-9397-08002B2CF9AE}" pid="55" name="NLLImplementationDate">
    <vt:lpwstr/>
  </property>
  <property fmtid="{D5CDD505-2E9C-101B-9397-08002B2CF9AE}" pid="56" name="PsychiatricCode">
    <vt:lpwstr/>
  </property>
  <property fmtid="{D5CDD505-2E9C-101B-9397-08002B2CF9AE}" pid="57" name="Utökad granskning(1)">
    <vt:lpwstr>, </vt:lpwstr>
  </property>
  <property fmtid="{D5CDD505-2E9C-101B-9397-08002B2CF9AE}" pid="58" name="NLLProjectType">
    <vt:lpwstr/>
  </property>
  <property fmtid="{D5CDD505-2E9C-101B-9397-08002B2CF9AE}" pid="59" name="AnalysisName">
    <vt:lpwstr/>
  </property>
  <property fmtid="{D5CDD505-2E9C-101B-9397-08002B2CF9AE}" pid="60" name="NLLMtptCodeTaxHTField0">
    <vt:lpwstr/>
  </property>
  <property fmtid="{D5CDD505-2E9C-101B-9397-08002B2CF9AE}" pid="61" name="NLLLatestProjectTrackingDate">
    <vt:lpwstr/>
  </property>
  <property fmtid="{D5CDD505-2E9C-101B-9397-08002B2CF9AE}" pid="62" name="NLLDocumentType">
    <vt:lpwstr>6937</vt:lpwstr>
  </property>
  <property fmtid="{D5CDD505-2E9C-101B-9397-08002B2CF9AE}" pid="63" name="NLLProjectTypeText">
    <vt:lpwstr/>
  </property>
  <property fmtid="{D5CDD505-2E9C-101B-9397-08002B2CF9AE}" pid="64" name="NLLEstablishingDate">
    <vt:lpwstr/>
  </property>
  <property fmtid="{D5CDD505-2E9C-101B-9397-08002B2CF9AE}" pid="65" name="NLLProjectMember">
    <vt:lpwstr/>
  </property>
  <property fmtid="{D5CDD505-2E9C-101B-9397-08002B2CF9AE}" pid="66" name="CareActionCodeNonSurgicalTaxHTField0">
    <vt:lpwstr/>
  </property>
  <property fmtid="{D5CDD505-2E9C-101B-9397-08002B2CF9AE}" pid="67" name="NLLEstablishedBy">
    <vt:lpwstr/>
  </property>
  <property fmtid="{D5CDD505-2E9C-101B-9397-08002B2CF9AE}" pid="68" name="CompulsoryActionTaxHTField0">
    <vt:lpwstr/>
  </property>
  <property fmtid="{D5CDD505-2E9C-101B-9397-08002B2CF9AE}" pid="69" name="NLLMeetingType">
    <vt:lpwstr/>
  </property>
  <property fmtid="{D5CDD505-2E9C-101B-9397-08002B2CF9AE}" pid="70" name="NLLProjectName">
    <vt:lpwstr/>
  </property>
  <property fmtid="{D5CDD505-2E9C-101B-9397-08002B2CF9AE}" pid="71" name="_dlc_policyId">
    <vt:lpwstr>0x010100D7963E0E5B7A40E5AEA07389401D709F008BAD709383F64329B7C6C965A1F44751|79996835</vt:lpwstr>
  </property>
  <property fmtid="{D5CDD505-2E9C-101B-9397-08002B2CF9AE}" pid="72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73" name="_dlc_DocIdItemGuid">
    <vt:lpwstr>de32a6c2-2d77-42bc-b4b3-f538406b0004</vt:lpwstr>
  </property>
  <property fmtid="{D5CDD505-2E9C-101B-9397-08002B2CF9AE}" pid="74" name="_dlc_LastRun">
    <vt:lpwstr>10/01/2022 23:14:04</vt:lpwstr>
  </property>
  <property fmtid="{D5CDD505-2E9C-101B-9397-08002B2CF9AE}" pid="75" name="_dlc_ItemStageId">
    <vt:lpwstr/>
  </property>
  <property fmtid="{D5CDD505-2E9C-101B-9397-08002B2CF9AE}" pid="77" name="Processteam">
    <vt:lpwstr>613</vt:lpwstr>
  </property>
  <property fmtid="{D5CDD505-2E9C-101B-9397-08002B2CF9AE}" pid="78" name="NLLDecisionLevelGoverning">
    <vt:lpwstr>Verksamheten|5bf8bf89-d192-488c-9c8f-5432abb5fd72</vt:lpwstr>
  </property>
  <property fmtid="{D5CDD505-2E9C-101B-9397-08002B2CF9AE}" pid="79" name="NLLDecisionLevel">
    <vt:lpwstr>Verksamheten|5bf8bf89-d192-488c-9c8f-5432abb5fd72</vt:lpwstr>
  </property>
  <property fmtid="{D5CDD505-2E9C-101B-9397-08002B2CF9AE}" pid="81" name="Version0">
    <vt:lpwstr>2.0</vt:lpwstr>
  </property>
  <property fmtid="{D5CDD505-2E9C-101B-9397-08002B2CF9AE}" pid="82" name="Order">
    <vt:r8>1615600</vt:r8>
  </property>
  <property fmtid="{D5CDD505-2E9C-101B-9397-08002B2CF9AE}" pid="83" name="xd_ProgID">
    <vt:lpwstr/>
  </property>
  <property fmtid="{D5CDD505-2E9C-101B-9397-08002B2CF9AE}" pid="84" name="_SourceUrl">
    <vt:lpwstr/>
  </property>
  <property fmtid="{D5CDD505-2E9C-101B-9397-08002B2CF9AE}" pid="85" name="_SharedFileIndex">
    <vt:lpwstr/>
  </property>
  <property fmtid="{D5CDD505-2E9C-101B-9397-08002B2CF9AE}" pid="86" name="TemplateUrl">
    <vt:lpwstr/>
  </property>
  <property fmtid="{D5CDD505-2E9C-101B-9397-08002B2CF9AE}" pid="88" name="NLLFactOwner">
    <vt:lpwstr/>
  </property>
  <property fmtid="{D5CDD505-2E9C-101B-9397-08002B2CF9AE}" pid="89" name="NLLFactOwnerText">
    <vt:lpwstr/>
  </property>
  <property fmtid="{D5CDD505-2E9C-101B-9397-08002B2CF9AE}" pid="90" name="xd_Signature">
    <vt:bool>false</vt:bool>
  </property>
</Properties>
</file>